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1" r:id="rId5"/>
    <p:sldId id="262" r:id="rId6"/>
    <p:sldId id="276" r:id="rId7"/>
    <p:sldId id="291" r:id="rId8"/>
    <p:sldId id="281" r:id="rId9"/>
    <p:sldId id="279" r:id="rId10"/>
    <p:sldId id="280" r:id="rId11"/>
    <p:sldId id="282" r:id="rId12"/>
    <p:sldId id="283" r:id="rId13"/>
    <p:sldId id="263" r:id="rId14"/>
    <p:sldId id="277" r:id="rId15"/>
    <p:sldId id="278" r:id="rId16"/>
    <p:sldId id="286" r:id="rId17"/>
    <p:sldId id="265" r:id="rId18"/>
    <p:sldId id="268" r:id="rId19"/>
    <p:sldId id="273" r:id="rId20"/>
    <p:sldId id="272" r:id="rId21"/>
    <p:sldId id="274" r:id="rId22"/>
    <p:sldId id="275" r:id="rId23"/>
    <p:sldId id="284" r:id="rId24"/>
    <p:sldId id="287" r:id="rId25"/>
    <p:sldId id="285" r:id="rId26"/>
    <p:sldId id="290" r:id="rId27"/>
    <p:sldId id="288" r:id="rId28"/>
    <p:sldId id="289" r:id="rId29"/>
    <p:sldId id="292" r:id="rId30"/>
    <p:sldId id="293" r:id="rId31"/>
    <p:sldId id="294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EB8E1-B423-4E0C-AFDC-3ACF851C05FE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F77C6-4CDB-4E8B-9F44-B47CCF719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48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842BC-180A-4307-AD15-4E570D0B1F47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2369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28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83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78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73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96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08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62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11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38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1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0C9-D1FF-4C99-9EA9-3F312A49F38F}" type="datetimeFigureOut">
              <a:rPr lang="cs-CZ" smtClean="0"/>
              <a:t>16.03.2019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21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9920"/>
            <a:ext cx="12192000" cy="3688080"/>
          </a:xfrm>
          <a:prstGeom prst="rect">
            <a:avLst/>
          </a:prstGeom>
          <a:noFill/>
        </p:spPr>
      </p:pic>
      <p:pic>
        <p:nvPicPr>
          <p:cNvPr id="4" name="Obrázek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57235"/>
            <a:ext cx="12222480" cy="368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2350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Nabízíme atraktivní čtyřleté maturitní obory</a:t>
            </a:r>
            <a:endParaRPr lang="cs-CZ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Pracoviště Jáchymova 478, Jindřichův Hradec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07840" y="6101715"/>
            <a:ext cx="333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lympic 14 - Jen Se Tak Tou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Olympic 14 - Jen Se Tak Tou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2"/>
    </mc:Choice>
    <mc:Fallback xmlns="">
      <p:transition spd="slow" advTm="125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" y="-1"/>
            <a:ext cx="12133488" cy="601503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43289" y="6243638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Rekonstrukce- zateplení budovy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623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"/>
    </mc:Choice>
    <mc:Fallback xmlns="">
      <p:transition spd="slow" advTm="111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29325" cy="53578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"/>
            <a:ext cx="6162675" cy="592931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43225" y="5929313"/>
            <a:ext cx="508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Po rekonstrukci - září 2014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"/>
    </mc:Choice>
    <mc:Fallback xmlns="">
      <p:transition spd="slow" advTm="1079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00500" y="5943601"/>
            <a:ext cx="508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Po rekonstrukci - září 2014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1"/>
    </mc:Choice>
    <mc:Fallback xmlns="">
      <p:transition spd="slow" advTm="112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963"/>
            <a:ext cx="12192000" cy="3348038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900"/>
            <a:ext cx="12192000" cy="372193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2400" y="1406843"/>
            <a:ext cx="1017016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Nabízíme žádané tříleté učební</a:t>
            </a:r>
            <a:b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obory s výučním listem</a:t>
            </a:r>
            <a:endParaRPr lang="cs-CZ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351280" y="36505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Pracoviště </a:t>
            </a:r>
            <a:r>
              <a:rPr lang="cs-CZ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Miřiovského</a:t>
            </a: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678</a:t>
            </a:r>
            <a:b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Jindřichův Hradec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69360" y="6093346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"/>
    </mc:Choice>
    <mc:Fallback xmlns="">
      <p:transition spd="slow" advTm="1074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999" cy="4800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0"/>
            <a:ext cx="6579395" cy="4800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57688" y="5157788"/>
            <a:ext cx="344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Před rekonstrukcí</a:t>
            </a:r>
            <a:endParaRPr lang="cs-CZ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9578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59578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43263" y="6172200"/>
            <a:ext cx="4071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Po rekonstrukci 2015 </a:t>
            </a:r>
            <a:endParaRPr lang="cs-CZ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9"/>
    </mc:Choice>
    <mc:Fallback xmlns="">
      <p:transition spd="slow" advTm="116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757988" cy="56578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9" y="0"/>
            <a:ext cx="5434011" cy="57193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0026" y="5719316"/>
            <a:ext cx="1169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 zhotovení výtahu na budově učiliště </a:t>
            </a:r>
          </a:p>
          <a:p>
            <a:pPr algn="ctr"/>
            <a:r>
              <a:rPr lang="cs-CZ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Miřiovského</a:t>
            </a:r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678 – rok 2018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tovky hotel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"/>
    </mc:Choice>
    <mc:Fallback xmlns="">
      <p:transition spd="slow" advTm="108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66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098800" y="3144838"/>
            <a:ext cx="57927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23-55-H/01  </a:t>
            </a:r>
          </a:p>
          <a:p>
            <a:pPr algn="r" eaLnBrk="1" hangingPunct="1">
              <a:buFontTx/>
              <a:buNone/>
            </a:pPr>
            <a:endParaRPr lang="cs-CZ" altLang="cs-CZ"/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1825626" y="3767139"/>
            <a:ext cx="842486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Tříleté, střední odborné vzdělání  a odborná příprava pro povolání stavební klempíř zakončené závěrečnou zkouškou s výučním listem,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►Stipendium </a:t>
            </a:r>
            <a:br>
              <a:rPr lang="cs-CZ" altLang="cs-CZ" sz="1800" b="1" dirty="0"/>
            </a:br>
            <a:r>
              <a:rPr lang="cs-CZ" altLang="cs-CZ" sz="1800" b="1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 formy studia v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trvání </a:t>
            </a:r>
            <a:r>
              <a:rPr lang="cs-CZ" altLang="cs-CZ" sz="1800" b="1" dirty="0">
                <a:solidFill>
                  <a:srgbClr val="0000CC"/>
                </a:solidFill>
              </a:rPr>
              <a:t>jednoho roku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126039" y="620714"/>
            <a:ext cx="43211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dirty="0">
                <a:solidFill>
                  <a:schemeClr val="tx2"/>
                </a:solidFill>
              </a:rPr>
              <a:t>  </a:t>
            </a:r>
            <a:br>
              <a:rPr lang="cs-CZ" altLang="cs-CZ" sz="4800" dirty="0">
                <a:solidFill>
                  <a:schemeClr val="tx2"/>
                </a:solidFill>
              </a:rPr>
            </a:br>
            <a:r>
              <a:rPr lang="cs-CZ" altLang="cs-CZ" sz="4800" dirty="0">
                <a:solidFill>
                  <a:schemeClr val="tx2"/>
                </a:solidFill>
              </a:rPr>
              <a:t>  </a:t>
            </a:r>
            <a:r>
              <a:rPr lang="cs-CZ" altLang="cs-CZ" sz="4800" b="1" dirty="0"/>
              <a:t>KLEMPÍŘ</a:t>
            </a:r>
            <a:endParaRPr lang="cs-CZ" altLang="cs-CZ" sz="3600" b="1" dirty="0"/>
          </a:p>
        </p:txBody>
      </p:sp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420" y="5599112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0"/>
          <p:cNvSpPr txBox="1">
            <a:spLocks noChangeArrowheads="1"/>
          </p:cNvSpPr>
          <p:nvPr/>
        </p:nvSpPr>
        <p:spPr bwMode="auto">
          <a:xfrm>
            <a:off x="7805739" y="6305550"/>
            <a:ext cx="2447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KLEMPÍŘ</a:t>
            </a:r>
          </a:p>
        </p:txBody>
      </p:sp>
      <p:pic>
        <p:nvPicPr>
          <p:cNvPr id="74759" name="Picture 15" descr="klempir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4" y="1357313"/>
            <a:ext cx="2500867" cy="21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Obdélník 7"/>
          <p:cNvSpPr>
            <a:spLocks noChangeArrowheads="1"/>
          </p:cNvSpPr>
          <p:nvPr/>
        </p:nvSpPr>
        <p:spPr bwMode="auto">
          <a:xfrm>
            <a:off x="1633538" y="4473578"/>
            <a:ext cx="806688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</a:t>
            </a:r>
            <a:r>
              <a:rPr lang="cs-CZ" altLang="cs-CZ" sz="1800" dirty="0"/>
              <a:t>  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 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    </a:t>
            </a:r>
            <a:r>
              <a:rPr lang="cs-CZ" altLang="cs-CZ" sz="1400" dirty="0" smtClean="0"/>
              <a:t>     </a:t>
            </a:r>
            <a:r>
              <a:rPr lang="cs-CZ" altLang="cs-CZ" sz="1600" dirty="0" smtClean="0"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cs typeface="Arial" panose="020B0604020202020204" pitchFamily="34" charset="0"/>
              </a:rPr>
              <a:t>pro absolventy čtyřletého středního vzdělávání úspěšně zakončené </a:t>
            </a:r>
            <a:endParaRPr lang="cs-CZ" altLang="cs-CZ" sz="16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cs typeface="Arial" panose="020B0604020202020204" pitchFamily="34" charset="0"/>
              </a:rPr>
              <a:t>       maturitní  zkouškou </a:t>
            </a:r>
            <a:r>
              <a:rPr lang="cs-CZ" altLang="cs-CZ" sz="1600" dirty="0">
                <a:cs typeface="Arial" panose="020B0604020202020204" pitchFamily="34" charset="0"/>
              </a:rPr>
              <a:t>nebo pro uchazeče, kteří získali  střední vzdělání s výučním </a:t>
            </a:r>
            <a:r>
              <a:rPr lang="cs-CZ" altLang="cs-CZ" sz="1600" dirty="0" smtClean="0">
                <a:cs typeface="Arial" panose="020B0604020202020204" pitchFamily="34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cs typeface="Arial" panose="020B0604020202020204" pitchFamily="34" charset="0"/>
              </a:rPr>
              <a:t>       listem </a:t>
            </a:r>
            <a:r>
              <a:rPr lang="cs-CZ" altLang="cs-CZ" sz="1600" dirty="0">
                <a:cs typeface="Arial" panose="020B0604020202020204" pitchFamily="34" charset="0"/>
              </a:rPr>
              <a:t>v </a:t>
            </a:r>
            <a:r>
              <a:rPr lang="cs-CZ" altLang="cs-CZ" sz="1600" dirty="0" smtClean="0">
                <a:cs typeface="Arial" panose="020B0604020202020204" pitchFamily="34" charset="0"/>
              </a:rPr>
              <a:t>jiném oboru  vzdělání).</a:t>
            </a:r>
            <a:r>
              <a:rPr lang="cs-CZ" altLang="cs-CZ" sz="1600" dirty="0">
                <a:cs typeface="Arial" panose="020B0604020202020204" pitchFamily="34" charset="0"/>
              </a:rPr>
              <a:t/>
            </a:r>
            <a:br>
              <a:rPr lang="cs-CZ" altLang="cs-CZ" sz="1600" dirty="0">
                <a:cs typeface="Arial" panose="020B0604020202020204" pitchFamily="34" charset="0"/>
              </a:rPr>
            </a:br>
            <a:r>
              <a:rPr lang="cs-CZ" altLang="cs-CZ" sz="1800" b="1" dirty="0"/>
              <a:t/>
            </a:r>
            <a:br>
              <a:rPr lang="cs-CZ" altLang="cs-CZ" sz="1800" b="1" dirty="0"/>
            </a:b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642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16"/>
    </mc:Choice>
    <mc:Fallback xmlns="">
      <p:transition spd="slow" advClick="0" advTm="1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/>
      <p:bldP spid="139270" grpId="0"/>
      <p:bldP spid="1392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00013"/>
            <a:ext cx="12417425" cy="345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890839" y="3716338"/>
            <a:ext cx="57927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36-67-H/01 </a:t>
            </a: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774825" y="4221164"/>
            <a:ext cx="86756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(tříletý učební obor zakončený závěrečnou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►</a:t>
            </a:r>
            <a:r>
              <a:rPr lang="cs-CZ" altLang="cs-CZ" sz="2400" dirty="0"/>
              <a:t>Stipendium</a:t>
            </a:r>
            <a:br>
              <a:rPr lang="cs-CZ" altLang="cs-CZ" sz="2400" dirty="0"/>
            </a:br>
            <a:r>
              <a:rPr lang="cs-CZ" altLang="cs-CZ" sz="1800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tohoto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altLang="cs-CZ" sz="1400" dirty="0" smtClean="0">
                <a:solidFill>
                  <a:prstClr val="black"/>
                </a:solidFill>
                <a:latin typeface="Calibri" panose="020F0502020204030204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zakončené maturitní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vzdělání s výučním listem v jiném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oboru  vzdělání).</a:t>
            </a:r>
            <a:r>
              <a:rPr lang="cs-CZ" altLang="cs-CZ" sz="1600" dirty="0">
                <a:cs typeface="Arial" panose="020B0604020202020204" pitchFamily="34" charset="0"/>
              </a:rPr>
              <a:t/>
            </a:r>
            <a:br>
              <a:rPr lang="cs-CZ" altLang="cs-CZ" sz="1600" dirty="0">
                <a:cs typeface="Arial" panose="020B0604020202020204" pitchFamily="34" charset="0"/>
              </a:rPr>
            </a:b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 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855913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chemeClr val="accent5">
                    <a:lumMod val="50000"/>
                  </a:schemeClr>
                </a:solidFill>
              </a:rPr>
              <a:t>ZEDNÍK</a:t>
            </a:r>
          </a:p>
        </p:txBody>
      </p:sp>
      <p:pic>
        <p:nvPicPr>
          <p:cNvPr id="675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981075"/>
            <a:ext cx="33051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3414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9553576" y="6405563"/>
            <a:ext cx="100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ZEDNÍK</a:t>
            </a:r>
          </a:p>
        </p:txBody>
      </p:sp>
      <p:sp>
        <p:nvSpPr>
          <p:cNvPr id="67592" name="Obdélník 7"/>
          <p:cNvSpPr>
            <a:spLocks noChangeArrowheads="1"/>
          </p:cNvSpPr>
          <p:nvPr/>
        </p:nvSpPr>
        <p:spPr bwMode="auto">
          <a:xfrm>
            <a:off x="1774826" y="4724400"/>
            <a:ext cx="75612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/>
            </a:r>
            <a:br>
              <a:rPr lang="cs-CZ" altLang="cs-CZ" sz="1800" b="1"/>
            </a:br>
            <a:r>
              <a:rPr lang="cs-CZ" altLang="cs-CZ" sz="1400"/>
              <a:t/>
            </a:r>
            <a:br>
              <a:rPr lang="cs-CZ" altLang="cs-CZ" sz="1400"/>
            </a:br>
            <a:r>
              <a:rPr lang="cs-CZ" altLang="cs-CZ" sz="1800" b="1"/>
              <a:t/>
            </a:r>
            <a:br>
              <a:rPr lang="cs-CZ" altLang="cs-CZ" sz="1800" b="1"/>
            </a:b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980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79"/>
    </mc:Choice>
    <mc:Fallback xmlns="">
      <p:transition spd="slow" advClick="0" advTm="1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build="p"/>
      <p:bldP spid="98310" grpId="0"/>
      <p:bldP spid="983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2890839" y="3429000"/>
            <a:ext cx="52212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Učební obor 26-51-H/02 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1774825" y="3933826"/>
            <a:ext cx="8675688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(</a:t>
            </a:r>
            <a:r>
              <a:rPr lang="cs-CZ" altLang="cs-CZ" sz="2400" dirty="0"/>
              <a:t>tříletý učební obor zakončený závěrečnou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►Stipendium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► </a:t>
            </a:r>
            <a:r>
              <a:rPr lang="cs-CZ" altLang="cs-CZ" sz="2000" b="1" dirty="0">
                <a:solidFill>
                  <a:srgbClr val="0000CC"/>
                </a:solidFill>
              </a:rPr>
              <a:t>Možnost zkrácené formy studia v trvání 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    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zakončené maturitní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vzdělání s výučním listem v jiném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oboru  vzdělání).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016501" y="1412875"/>
            <a:ext cx="525621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ELEKTRIKÁŘ - SILNOPROUD</a:t>
            </a:r>
            <a:endParaRPr lang="cs-CZ" altLang="cs-CZ" sz="4800" dirty="0"/>
          </a:p>
        </p:txBody>
      </p:sp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96976"/>
            <a:ext cx="2946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 Box 10"/>
          <p:cNvSpPr txBox="1">
            <a:spLocks noChangeArrowheads="1"/>
          </p:cNvSpPr>
          <p:nvPr/>
        </p:nvSpPr>
        <p:spPr bwMode="auto">
          <a:xfrm>
            <a:off x="8472488" y="6165851"/>
            <a:ext cx="20875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ELEKTRIKÁŘ - SILNOPROUD</a:t>
            </a:r>
          </a:p>
        </p:txBody>
      </p:sp>
    </p:spTree>
    <p:extLst>
      <p:ext uri="{BB962C8B-B14F-4D97-AF65-F5344CB8AC3E}">
        <p14:creationId xmlns:p14="http://schemas.microsoft.com/office/powerpoint/2010/main" val="2818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95"/>
    </mc:Choice>
    <mc:Fallback xmlns="">
      <p:transition spd="slow" advClick="0" advTm="1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 build="p"/>
      <p:bldP spid="99334" grpId="0"/>
      <p:bldP spid="993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86200"/>
            <a:ext cx="12192000" cy="296068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36539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890839" y="3886200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Studijní obor 37-41-M/01</a:t>
            </a:r>
          </a:p>
          <a:p>
            <a:pPr algn="r" eaLnBrk="1" hangingPunct="1">
              <a:buFontTx/>
              <a:buNone/>
            </a:pPr>
            <a:r>
              <a:rPr lang="cs-CZ" altLang="cs-CZ" dirty="0"/>
              <a:t> 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774825" y="5084763"/>
            <a:ext cx="867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Obor zaměřen na logistiku a obslužné počítačové systémy 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2711450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PROVOZ A</a:t>
            </a:r>
            <a:br>
              <a:rPr lang="cs-CZ" altLang="cs-CZ" sz="4800" b="1" dirty="0"/>
            </a:br>
            <a:r>
              <a:rPr lang="cs-CZ" altLang="cs-CZ" sz="4800" b="1" dirty="0"/>
              <a:t> EKONOMIKA</a:t>
            </a:r>
            <a:br>
              <a:rPr lang="cs-CZ" altLang="cs-CZ" sz="4800" b="1" dirty="0"/>
            </a:br>
            <a:r>
              <a:rPr lang="cs-CZ" altLang="cs-CZ" sz="4800" b="1" dirty="0"/>
              <a:t> DOPRAVY</a:t>
            </a:r>
          </a:p>
        </p:txBody>
      </p:sp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734050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84314"/>
            <a:ext cx="323373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68013" y="5838825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Provoz a ekonomika dopravy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54"/>
    </mc:Choice>
    <mc:Fallback xmlns="">
      <p:transition spd="slow" advClick="0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build="p"/>
      <p:bldP spid="107526" grpId="0"/>
      <p:bldP spid="1075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11" name="Obráze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890839" y="3573464"/>
            <a:ext cx="579278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65-51-H/01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774825" y="4292601"/>
            <a:ext cx="8675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(tříletý učební obor zakončený odbornou zkouškou) 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2855913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KUCHAŘ - ČÍŠNÍK</a:t>
            </a:r>
          </a:p>
        </p:txBody>
      </p:sp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412876"/>
            <a:ext cx="27686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8401050" y="6405563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KUCHAŘ - ČÍŠNÍK</a:t>
            </a:r>
          </a:p>
        </p:txBody>
      </p:sp>
      <p:sp>
        <p:nvSpPr>
          <p:cNvPr id="64520" name="Obdélník 7"/>
          <p:cNvSpPr>
            <a:spLocks noChangeArrowheads="1"/>
          </p:cNvSpPr>
          <p:nvPr/>
        </p:nvSpPr>
        <p:spPr bwMode="auto">
          <a:xfrm>
            <a:off x="1919289" y="4868863"/>
            <a:ext cx="70564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zakončené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maturitní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vzdělání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s výučním listem v jiném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oboru  vzdělání).</a:t>
            </a:r>
            <a:r>
              <a:rPr lang="cs-CZ" altLang="cs-CZ" sz="1600" dirty="0" smtClean="0"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cs typeface="Arial" panose="020B0604020202020204" pitchFamily="34" charset="0"/>
              </a:rPr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b="1" dirty="0"/>
              <a:t/>
            </a:r>
            <a:br>
              <a:rPr lang="cs-CZ" altLang="cs-CZ" sz="1800" b="1" dirty="0"/>
            </a:b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2240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43"/>
    </mc:Choice>
    <mc:Fallback xmlns="">
      <p:transition spd="slow" advClick="0" advTm="1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build="p"/>
      <p:bldP spid="97286" grpId="0"/>
      <p:bldP spid="972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4656139" y="2536825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 23-52-H/01  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843088" y="3860801"/>
            <a:ext cx="83296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► Stipendium</a:t>
            </a: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Dosažený </a:t>
            </a:r>
            <a:r>
              <a:rPr lang="cs-CZ" altLang="cs-CZ" sz="1800" dirty="0"/>
              <a:t>stupeň vzdělání: střední odborné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Způsob </a:t>
            </a:r>
            <a:r>
              <a:rPr lang="cs-CZ" altLang="cs-CZ" sz="1800" dirty="0"/>
              <a:t>ukončení </a:t>
            </a:r>
            <a:r>
              <a:rPr lang="cs-CZ" altLang="cs-CZ" sz="1800" dirty="0" smtClean="0"/>
              <a:t>studia: závěrečná zkouška </a:t>
            </a:r>
            <a:r>
              <a:rPr lang="cs-CZ" altLang="cs-CZ" sz="1800" dirty="0"/>
              <a:t>(výuční list </a:t>
            </a:r>
            <a:r>
              <a:rPr lang="cs-CZ" altLang="cs-CZ" sz="1800" dirty="0" smtClean="0"/>
              <a:t>)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zkrácené formy studia v trvání jednoho roku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108326" y="1412876"/>
            <a:ext cx="7235825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chemeClr val="tx2"/>
                </a:solidFill>
              </a:rPr>
              <a:t>                   </a:t>
            </a:r>
            <a:r>
              <a:rPr lang="cs-CZ" altLang="cs-CZ" sz="4800" b="1" dirty="0"/>
              <a:t>NÁSTROJAŘ</a:t>
            </a:r>
            <a:r>
              <a:rPr lang="cs-CZ" altLang="cs-CZ" sz="4800" b="1" dirty="0">
                <a:solidFill>
                  <a:schemeClr val="tx2"/>
                </a:solidFill>
              </a:rPr>
              <a:t> </a:t>
            </a:r>
            <a:endParaRPr lang="cs-CZ" altLang="cs-CZ" sz="4800" dirty="0">
              <a:solidFill>
                <a:schemeClr val="tx2"/>
              </a:solidFill>
            </a:endParaRPr>
          </a:p>
        </p:txBody>
      </p:sp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069" y="5248275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10"/>
          <p:cNvSpPr txBox="1">
            <a:spLocks noChangeArrowheads="1"/>
          </p:cNvSpPr>
          <p:nvPr/>
        </p:nvSpPr>
        <p:spPr bwMode="auto">
          <a:xfrm>
            <a:off x="8328025" y="6261100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NÁSTROJAŘ</a:t>
            </a:r>
          </a:p>
        </p:txBody>
      </p:sp>
      <p:pic>
        <p:nvPicPr>
          <p:cNvPr id="150541" name="Picture 13" descr="nastrojar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146175"/>
            <a:ext cx="324008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97087" y="4926014"/>
            <a:ext cx="78962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None/>
            </a:pP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absolventy čtyřletého středního vzdělávání úspěšně zakončené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maturitní zkouškou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pro uchazeče, kteří získali  střední vzdělání s výučním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listem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jiném oboru  vzdělání).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52"/>
    </mc:Choice>
    <mc:Fallback xmlns="">
      <p:transition spd="slow" advClick="0" advTm="1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build="p"/>
      <p:bldP spid="150534" grpId="0"/>
      <p:bldP spid="1505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2876552" y="3632201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Učební obor 66-51-H/01 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758157" y="4086224"/>
            <a:ext cx="867568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(tříletý učební obor zakončený odbornou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Mo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tohoto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800" dirty="0" smtClean="0">
                <a:solidFill>
                  <a:prstClr val="black"/>
                </a:solidFill>
              </a:rPr>
              <a:t>    </a:t>
            </a:r>
            <a:r>
              <a:rPr lang="cs-CZ" altLang="cs-CZ" sz="1600" dirty="0" smtClean="0">
                <a:solidFill>
                  <a:prstClr val="black"/>
                </a:solidFill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</a:rPr>
              <a:t>pro absolventy čtyřletého středního vzdělávání úspěšně zakončené 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</a:rPr>
              <a:t>   maturitní </a:t>
            </a:r>
            <a:r>
              <a:rPr lang="cs-CZ" altLang="cs-CZ" sz="1600" dirty="0">
                <a:solidFill>
                  <a:prstClr val="black"/>
                </a:solidFill>
              </a:rPr>
              <a:t>zkouškou nebo pro uchazeče, kteří získali  střední vzdělání s výučním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</a:rPr>
              <a:t>   listem </a:t>
            </a:r>
            <a:r>
              <a:rPr lang="cs-CZ" altLang="cs-CZ" sz="1600" dirty="0">
                <a:solidFill>
                  <a:prstClr val="black"/>
                </a:solidFill>
              </a:rPr>
              <a:t>v jiném oboru  </a:t>
            </a:r>
            <a:r>
              <a:rPr lang="cs-CZ" altLang="cs-CZ" sz="1600" dirty="0" smtClean="0">
                <a:solidFill>
                  <a:prstClr val="black"/>
                </a:solidFill>
              </a:rPr>
              <a:t>vzdělání).</a:t>
            </a:r>
            <a:endParaRPr lang="cs-CZ" altLang="cs-CZ" sz="1600" b="1" dirty="0">
              <a:solidFill>
                <a:srgbClr val="0000CC"/>
              </a:solidFill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5519739" y="1916113"/>
            <a:ext cx="475297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PRODAVAČ</a:t>
            </a:r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1557339"/>
            <a:ext cx="2971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8329613" y="6261100"/>
            <a:ext cx="2303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PRODAVAČ</a:t>
            </a:r>
          </a:p>
        </p:txBody>
      </p:sp>
    </p:spTree>
    <p:extLst>
      <p:ext uri="{BB962C8B-B14F-4D97-AF65-F5344CB8AC3E}">
        <p14:creationId xmlns:p14="http://schemas.microsoft.com/office/powerpoint/2010/main" val="15227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843"/>
    </mc:Choice>
    <mc:Fallback xmlns="">
      <p:transition spd="slow" advClick="0" advTm="1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build="p"/>
      <p:bldP spid="96262" grpId="0"/>
      <p:bldP spid="962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3" name="Obráze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88900"/>
            <a:ext cx="12293601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528638" y="1485900"/>
            <a:ext cx="10844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 Hala odborného výcviku </a:t>
            </a:r>
          </a:p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a praxe</a:t>
            </a:r>
            <a:endParaRPr lang="cs-CZ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Nový Dvůr</a:t>
            </a:r>
          </a:p>
          <a:p>
            <a:pPr algn="ctr"/>
            <a:r>
              <a:rPr lang="cs-CZ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 současné době v rekonstrukci</a:t>
            </a:r>
            <a:endParaRPr lang="cs-CZ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25520" y="6012066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9"/>
    </mc:Choice>
    <mc:Fallback xmlns="">
      <p:transition spd="slow" advTm="1010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0"/>
    </mc:Choice>
    <mc:Fallback xmlns="">
      <p:transition spd="slow" advTm="1121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"/>
    </mc:Choice>
    <mc:Fallback xmlns="">
      <p:transition spd="slow" advTm="1099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22" y="-1285875"/>
            <a:ext cx="6646680" cy="49644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18" y="-1285875"/>
            <a:ext cx="5862952" cy="46702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71525" y="4557713"/>
            <a:ext cx="10644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Učebna CNC obrábění – hala odborného výcviku </a:t>
            </a:r>
          </a:p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praxe Nový Dvůr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57262" y="5943600"/>
            <a:ext cx="1000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Výstavba haly nástrojárny a servisního střediska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5"/>
    </mc:Choice>
    <mc:Fallback xmlns="">
      <p:transition spd="slow" advTm="1135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864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28726" y="6157912"/>
            <a:ext cx="1002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Dokončená hala nástrojárny a servisního střediska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9"/>
    </mc:Choice>
    <mc:Fallback xmlns="">
      <p:transition spd="slow" advTm="1193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36539"/>
            <a:ext cx="12293600" cy="344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lista_bott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712720" y="1920240"/>
            <a:ext cx="6329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Domov mládeže </a:t>
            </a:r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6080" y="3708400"/>
            <a:ext cx="1113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 mládeže prošel generální rekonstrukcí 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letech 2014 - 2017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43001" y="5043538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Domov mládeže slouží k ubytování žáků všech středních škol v Jindřichově Hradci. </a:t>
            </a:r>
          </a:p>
          <a:p>
            <a:pPr algn="ctr"/>
            <a:r>
              <a:rPr lang="cs-CZ" dirty="0" smtClean="0"/>
              <a:t>Je umístěn v klidném a uzavřeném areálu SOŠ a SOU J. Hradec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66160" y="6098687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"/>
    </mc:Choice>
    <mc:Fallback xmlns="">
      <p:transition spd="slow" advTm="1126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476"/>
            <a:ext cx="12192000" cy="3429001"/>
          </a:xfrm>
          <a:prstGeom prst="rect">
            <a:avLst/>
          </a:prstGeom>
          <a:noFill/>
        </p:spPr>
      </p:pic>
      <p:pic>
        <p:nvPicPr>
          <p:cNvPr id="3" name="Obrázek 2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563"/>
            <a:ext cx="12192000" cy="2357438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48"/>
            <a:ext cx="12192002" cy="6861048"/>
          </a:xfrm>
          <a:prstGeom prst="rect">
            <a:avLst/>
          </a:prstGeom>
        </p:spPr>
      </p:pic>
      <p:pic>
        <p:nvPicPr>
          <p:cNvPr id="5" name="Olympic 1 - Dav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6"/>
    </mc:Choice>
    <mc:Fallback xmlns="">
      <p:transition spd="slow" advTm="110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838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0"/>
            <a:ext cx="61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"/>
    </mc:Choice>
    <mc:Fallback xmlns="">
      <p:transition spd="slow" advTm="1085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9300" cy="43857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0"/>
            <a:ext cx="4686300" cy="52425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34720" y="5435600"/>
            <a:ext cx="538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Všechny </a:t>
            </a:r>
            <a:r>
              <a:rPr lang="cs-C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pokoje domova mládeže jsou vybavené novým nábytkem …</a:t>
            </a:r>
            <a:endParaRPr lang="cs-C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6"/>
    </mc:Choice>
    <mc:Fallback xmlns="">
      <p:transition spd="slow" advTm="1377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55"/>
    </mc:Choice>
    <mc:Fallback xmlns="">
      <p:transition advTm="117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12192000" cy="68437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587038" y="5815013"/>
            <a:ext cx="1604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Mechanik strojů </a:t>
            </a:r>
            <a:br>
              <a:rPr lang="cs-CZ" i="1" dirty="0" smtClean="0">
                <a:solidFill>
                  <a:schemeClr val="bg1"/>
                </a:solidFill>
              </a:rPr>
            </a:br>
            <a:r>
              <a:rPr lang="cs-CZ" i="1" dirty="0" smtClean="0">
                <a:solidFill>
                  <a:schemeClr val="bg1"/>
                </a:solidFill>
              </a:rPr>
              <a:t>a zařízení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" name="Stovky hotel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4229" y="3215878"/>
            <a:ext cx="609600" cy="609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936240" y="529336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3. ročníku možnost získání výučního listu z oboru Nástrojař</a:t>
            </a:r>
            <a:endParaRPr lang="cs-CZ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"/>
    </mc:Choice>
    <mc:Fallback xmlns="">
      <p:transition spd="slow" advTm="1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82" y="0"/>
            <a:ext cx="8953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386888" cy="60293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28951" y="6029325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 doprava a přeprava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15087" cy="59721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71725" y="597217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Před rekonstrukcí – budova Jáchymova 478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0"/>
            <a:ext cx="4595811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"/>
    </mc:Choice>
    <mc:Fallback xmlns="">
      <p:transition spd="slow" advTm="1063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6838" cy="51007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1725" y="597217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Před rekonstrukcí – budova Jáchymova 478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38" y="0"/>
            <a:ext cx="7015162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1"/>
    </mc:Choice>
    <mc:Fallback xmlns="">
      <p:transition spd="slow" advTm="1122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458</Words>
  <Application>Microsoft Office PowerPoint</Application>
  <PresentationFormat>Širokoúhlá obrazovka</PresentationFormat>
  <Paragraphs>106</Paragraphs>
  <Slides>31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Nabízíme atraktivní čtyřleté maturitní obory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Nabízíme tyto čtyřleté maturitní obory</dc:title>
  <dc:creator>operator</dc:creator>
  <cp:lastModifiedBy>operator</cp:lastModifiedBy>
  <cp:revision>78</cp:revision>
  <dcterms:created xsi:type="dcterms:W3CDTF">2018-11-13T12:39:57Z</dcterms:created>
  <dcterms:modified xsi:type="dcterms:W3CDTF">2019-03-16T08:57:43Z</dcterms:modified>
</cp:coreProperties>
</file>